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E621-D146-48EF-8246-BD1688C8E981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F690D-F951-456C-885D-3090747C7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49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730346-F89A-40DF-A113-EDB64E93720E}" type="datetimeFigureOut">
              <a:rPr lang="cs-CZ" smtClean="0"/>
              <a:t>20.3.2012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6CC0B-BF02-47F5-BD51-DE4A6606C89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175351" cy="3096344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SAVCI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22401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60848"/>
            <a:ext cx="4104762" cy="342754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42256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Patří mezi obratlovce</a:t>
            </a:r>
          </a:p>
          <a:p>
            <a:r>
              <a:rPr lang="cs-CZ" dirty="0" smtClean="0"/>
              <a:t>Mají kostru</a:t>
            </a:r>
          </a:p>
          <a:p>
            <a:r>
              <a:rPr lang="cs-CZ" dirty="0" smtClean="0"/>
              <a:t>Základem kostry je páteř složená z obratlů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Jejich tělo je pokryto srstí</a:t>
            </a:r>
          </a:p>
          <a:p>
            <a:pPr>
              <a:spcBef>
                <a:spcPts val="1800"/>
              </a:spcBef>
            </a:pPr>
            <a:r>
              <a:rPr lang="cs-CZ" dirty="0"/>
              <a:t>Rodí živá mláďata, která po narození sají mateřské mléko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57477" y="2467635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 smtClean="0">
                <a:solidFill>
                  <a:srgbClr val="FF0000"/>
                </a:solidFill>
              </a:rPr>
              <a:t>lebka</a:t>
            </a:r>
            <a:endParaRPr lang="cs-CZ" sz="1600" b="1" i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07541" y="2467635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páteř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772494" y="3090446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žebra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44008" y="5141104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kosti</a:t>
            </a:r>
            <a:r>
              <a:rPr lang="cs-CZ" dirty="0" smtClean="0"/>
              <a:t> </a:t>
            </a:r>
            <a:r>
              <a:rPr lang="cs-CZ" sz="1600" b="1" i="1" dirty="0">
                <a:solidFill>
                  <a:srgbClr val="FF0000"/>
                </a:solidFill>
              </a:rPr>
              <a:t>přední</a:t>
            </a:r>
            <a:r>
              <a:rPr lang="cs-CZ" dirty="0" smtClean="0"/>
              <a:t> </a:t>
            </a:r>
            <a:r>
              <a:rPr lang="cs-CZ" sz="1600" b="1" i="1" dirty="0">
                <a:solidFill>
                  <a:srgbClr val="FF0000"/>
                </a:solidFill>
              </a:rPr>
              <a:t>končetiny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63794" y="5488393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kosti</a:t>
            </a:r>
            <a:r>
              <a:rPr lang="cs-CZ" dirty="0" smtClean="0"/>
              <a:t> </a:t>
            </a:r>
            <a:r>
              <a:rPr lang="cs-CZ" sz="1600" b="1" i="1" dirty="0">
                <a:solidFill>
                  <a:srgbClr val="FF0000"/>
                </a:solidFill>
              </a:rPr>
              <a:t>zadní</a:t>
            </a:r>
            <a:r>
              <a:rPr lang="cs-CZ" dirty="0" smtClean="0"/>
              <a:t> </a:t>
            </a:r>
            <a:r>
              <a:rPr lang="cs-CZ" sz="1600" b="1" i="1" dirty="0">
                <a:solidFill>
                  <a:srgbClr val="FF0000"/>
                </a:solidFill>
              </a:rPr>
              <a:t>končetiny</a:t>
            </a:r>
          </a:p>
        </p:txBody>
      </p:sp>
      <p:cxnSp>
        <p:nvCxnSpPr>
          <p:cNvPr id="14" name="Přímá spojnice 13"/>
          <p:cNvCxnSpPr>
            <a:stCxn id="6" idx="2"/>
          </p:cNvCxnSpPr>
          <p:nvPr/>
        </p:nvCxnSpPr>
        <p:spPr>
          <a:xfrm>
            <a:off x="5143160" y="2806189"/>
            <a:ext cx="580968" cy="6228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7" idx="2"/>
          </p:cNvCxnSpPr>
          <p:nvPr/>
        </p:nvCxnSpPr>
        <p:spPr>
          <a:xfrm flipH="1">
            <a:off x="7092280" y="2806189"/>
            <a:ext cx="297738" cy="69481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8" idx="2"/>
          </p:cNvCxnSpPr>
          <p:nvPr/>
        </p:nvCxnSpPr>
        <p:spPr>
          <a:xfrm flipH="1">
            <a:off x="6696389" y="3429000"/>
            <a:ext cx="1467399" cy="5040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0"/>
          </p:cNvCxnSpPr>
          <p:nvPr/>
        </p:nvCxnSpPr>
        <p:spPr>
          <a:xfrm flipV="1">
            <a:off x="5945005" y="4365104"/>
            <a:ext cx="139163" cy="776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0" idx="0"/>
          </p:cNvCxnSpPr>
          <p:nvPr/>
        </p:nvCxnSpPr>
        <p:spPr>
          <a:xfrm flipH="1" flipV="1">
            <a:off x="7390017" y="4581128"/>
            <a:ext cx="116265" cy="90726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406613" y="1691516"/>
            <a:ext cx="290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Pojmenuj části kostry: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57079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TĚLA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565109"/>
            <a:ext cx="4518317" cy="3006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7439242" y="2156957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 smtClean="0">
                <a:solidFill>
                  <a:srgbClr val="FF0000"/>
                </a:solidFill>
              </a:rPr>
              <a:t>hlava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86719" y="3490939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>
                <a:solidFill>
                  <a:srgbClr val="FF0000"/>
                </a:solidFill>
              </a:rPr>
              <a:t>krk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39710" y="2227645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>
                <a:solidFill>
                  <a:srgbClr val="FF0000"/>
                </a:solidFill>
              </a:rPr>
              <a:t>trup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909977" y="5677217"/>
            <a:ext cx="2475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>
                <a:solidFill>
                  <a:srgbClr val="FF0000"/>
                </a:solidFill>
              </a:rPr>
              <a:t>přední končetiny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7778" y="5677217"/>
            <a:ext cx="2329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>
                <a:solidFill>
                  <a:srgbClr val="FF0000"/>
                </a:solidFill>
              </a:rPr>
              <a:t>zadní končetiny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75656" y="3016884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>
                <a:solidFill>
                  <a:srgbClr val="FF0000"/>
                </a:solidFill>
              </a:rPr>
              <a:t>ocas</a:t>
            </a:r>
          </a:p>
        </p:txBody>
      </p:sp>
      <p:cxnSp>
        <p:nvCxnSpPr>
          <p:cNvPr id="14" name="Přímá spojnice 13"/>
          <p:cNvCxnSpPr>
            <a:stCxn id="5" idx="1"/>
          </p:cNvCxnSpPr>
          <p:nvPr/>
        </p:nvCxnSpPr>
        <p:spPr>
          <a:xfrm flipH="1">
            <a:off x="6156177" y="2357012"/>
            <a:ext cx="1283065" cy="4239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6" idx="1"/>
          </p:cNvCxnSpPr>
          <p:nvPr/>
        </p:nvCxnSpPr>
        <p:spPr>
          <a:xfrm flipH="1" flipV="1">
            <a:off x="5778619" y="3490939"/>
            <a:ext cx="1808100" cy="20005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7" idx="2"/>
          </p:cNvCxnSpPr>
          <p:nvPr/>
        </p:nvCxnSpPr>
        <p:spPr>
          <a:xfrm>
            <a:off x="3926996" y="2627755"/>
            <a:ext cx="839189" cy="108927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10" idx="2"/>
          </p:cNvCxnSpPr>
          <p:nvPr/>
        </p:nvCxnSpPr>
        <p:spPr>
          <a:xfrm>
            <a:off x="1870156" y="3416994"/>
            <a:ext cx="1327106" cy="94811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8" idx="0"/>
          </p:cNvCxnSpPr>
          <p:nvPr/>
        </p:nvCxnSpPr>
        <p:spPr>
          <a:xfrm flipH="1" flipV="1">
            <a:off x="5391334" y="4709175"/>
            <a:ext cx="1756322" cy="968042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9" idx="0"/>
          </p:cNvCxnSpPr>
          <p:nvPr/>
        </p:nvCxnSpPr>
        <p:spPr>
          <a:xfrm flipV="1">
            <a:off x="2032520" y="4709175"/>
            <a:ext cx="1443889" cy="968042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3476409" y="1616375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Pojmenuj části těla: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84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838200" cy="478227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Zabezpečují dýchání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Pracuje jako pumpa, zajišťuje průtok krve celým tělem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Řídí činnost celého těla i vnitřních orgánů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Odebírají z krve tekutiny a škodlivé látky, vzniká zde moč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Zpracovává potravu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490" y="1916832"/>
            <a:ext cx="4350679" cy="3933056"/>
          </a:xfrm>
          <a:prstGeom prst="rect">
            <a:avLst/>
          </a:prstGeom>
          <a:ln w="19050"/>
        </p:spPr>
      </p:pic>
      <p:sp>
        <p:nvSpPr>
          <p:cNvPr id="5" name="TextovéPole 4"/>
          <p:cNvSpPr txBox="1"/>
          <p:nvPr/>
        </p:nvSpPr>
        <p:spPr>
          <a:xfrm>
            <a:off x="4644008" y="2442374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mozek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588224" y="2831393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plíce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551187" y="3169947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ledviny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02112" y="5428413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žaludek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10858" y="4509120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srdce</a:t>
            </a:r>
          </a:p>
        </p:txBody>
      </p:sp>
      <p:cxnSp>
        <p:nvCxnSpPr>
          <p:cNvPr id="11" name="Přímá spojnice 10"/>
          <p:cNvCxnSpPr>
            <a:stCxn id="5" idx="2"/>
          </p:cNvCxnSpPr>
          <p:nvPr/>
        </p:nvCxnSpPr>
        <p:spPr>
          <a:xfrm>
            <a:off x="5079384" y="2780928"/>
            <a:ext cx="644744" cy="5582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stCxn id="6" idx="2"/>
          </p:cNvCxnSpPr>
          <p:nvPr/>
        </p:nvCxnSpPr>
        <p:spPr>
          <a:xfrm flipH="1">
            <a:off x="6156176" y="3169947"/>
            <a:ext cx="778457" cy="8351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7" idx="2"/>
          </p:cNvCxnSpPr>
          <p:nvPr/>
        </p:nvCxnSpPr>
        <p:spPr>
          <a:xfrm flipH="1">
            <a:off x="7380312" y="3508501"/>
            <a:ext cx="663959" cy="3748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9" idx="3"/>
          </p:cNvCxnSpPr>
          <p:nvPr/>
        </p:nvCxnSpPr>
        <p:spPr>
          <a:xfrm flipV="1">
            <a:off x="5271002" y="4581128"/>
            <a:ext cx="885174" cy="972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8" idx="0"/>
          </p:cNvCxnSpPr>
          <p:nvPr/>
        </p:nvCxnSpPr>
        <p:spPr>
          <a:xfrm flipV="1">
            <a:off x="6512829" y="4149080"/>
            <a:ext cx="219411" cy="12793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105031" y="1323893"/>
            <a:ext cx="3254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Pojmenuj vnitřní orgány </a:t>
            </a:r>
          </a:p>
          <a:p>
            <a:r>
              <a:rPr lang="cs-CZ" b="1" i="1" dirty="0" smtClean="0"/>
              <a:t>a přiřaď, k čemu slouží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53633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 smtClean="0"/>
              <a:t>Býložravci			        Masožravci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Živí se rostlinami			            Loví jiné živočichy</a:t>
            </a:r>
            <a:endParaRPr lang="cs-CZ" sz="16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2200" b="1" dirty="0"/>
              <a:t>Všežravci			        </a:t>
            </a:r>
            <a:r>
              <a:rPr lang="cs-CZ" sz="2200" b="1" dirty="0" smtClean="0"/>
              <a:t>Hmyzožravci</a:t>
            </a:r>
          </a:p>
          <a:p>
            <a:pPr marL="0" indent="0">
              <a:buNone/>
            </a:pPr>
            <a:r>
              <a:rPr lang="cs-CZ" sz="1600" dirty="0"/>
              <a:t>Živí se rostlinou i živočišnou </a:t>
            </a:r>
            <a:r>
              <a:rPr lang="cs-CZ" sz="1600" dirty="0" smtClean="0"/>
              <a:t>stravou	            Loví hmyz</a:t>
            </a:r>
            <a:endParaRPr lang="cs-CZ" sz="1600" dirty="0"/>
          </a:p>
          <a:p>
            <a:pPr marL="0" indent="0">
              <a:spcBef>
                <a:spcPts val="1800"/>
              </a:spcBef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cxnSp>
        <p:nvCxnSpPr>
          <p:cNvPr id="5" name="Přímá spojnice 4"/>
          <p:cNvCxnSpPr>
            <a:stCxn id="3" idx="0"/>
            <a:endCxn id="3" idx="2"/>
          </p:cNvCxnSpPr>
          <p:nvPr/>
        </p:nvCxnSpPr>
        <p:spPr>
          <a:xfrm>
            <a:off x="4553712" y="1527048"/>
            <a:ext cx="0" cy="45720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stCxn id="3" idx="1"/>
            <a:endCxn id="3" idx="3"/>
          </p:cNvCxnSpPr>
          <p:nvPr/>
        </p:nvCxnSpPr>
        <p:spPr>
          <a:xfrm>
            <a:off x="301752" y="3813048"/>
            <a:ext cx="850392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36701"/>
            <a:ext cx="1099173" cy="823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68" y="5437222"/>
            <a:ext cx="628652" cy="817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872" y="5373216"/>
            <a:ext cx="1152294" cy="866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620815"/>
            <a:ext cx="1100484" cy="646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288" y="5537114"/>
            <a:ext cx="1100484" cy="702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5378077"/>
            <a:ext cx="916657" cy="88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400258"/>
            <a:ext cx="1149931" cy="859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88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63552E-6 L 0.00521 -0.41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20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0083E-6 L -0.10729 -0.111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0111E-6 L 0.24687 -0.154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77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68085E-6 L 0.11458 -0.409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-204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457E-6 L 0.11528 -0.138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6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69103E-6 L -0.45659 -0.09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30" y="-4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82794E-7 L -0.60382 -0.421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91" y="-21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 SAVCŮ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4847" y="1484784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na souši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4214" y="3789039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ve vzduchu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1210" y="3789040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ve vodě</a:t>
            </a:r>
            <a:endParaRPr lang="cs-CZ" sz="24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36" y="2000143"/>
            <a:ext cx="1886072" cy="110718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81800" y="3333171"/>
            <a:ext cx="523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mají 4 končetiny – dokážou běhat, skákat, chodit</a:t>
            </a:r>
            <a:endParaRPr lang="cs-CZ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81801" y="5446965"/>
            <a:ext cx="419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plavou – někteří savci se pohybují ve vodě i na souši, někteří, </a:t>
            </a:r>
          </a:p>
          <a:p>
            <a:r>
              <a:rPr lang="cs-CZ" i="1" dirty="0" smtClean="0"/>
              <a:t>např. velryba žijí ve vodě trvale</a:t>
            </a:r>
            <a:endParaRPr lang="cs-CZ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004214" y="5585463"/>
            <a:ext cx="3422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skáčou a plachtí, např. veverka</a:t>
            </a:r>
          </a:p>
          <a:p>
            <a:r>
              <a:rPr lang="cs-CZ" i="1" dirty="0" smtClean="0"/>
              <a:t>létají – netopýři</a:t>
            </a:r>
            <a:endParaRPr lang="cs-CZ" i="1" dirty="0"/>
          </a:p>
        </p:txBody>
      </p:sp>
      <p:pic>
        <p:nvPicPr>
          <p:cNvPr id="1026" name="Picture 2" descr="http://nd04.jxs.cz/529/904/e1040a8f23_73100697_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303" y="1757718"/>
            <a:ext cx="2101139" cy="139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obra123.estranky.cz/img/mid/35/bezici-vl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57719"/>
            <a:ext cx="1865400" cy="139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d01.jxs.cz/290/238/18a3542793_15338379_o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6" y="4335345"/>
            <a:ext cx="1434714" cy="107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npejsci.bloger.cz/obrazky/inpejsci.bloger.cz/plejtva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08" y="4321537"/>
            <a:ext cx="1811594" cy="108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3.gstatic.com/images?q=tbn:ANd9GcRGysdzRKnObYyOfTRU0InDuuNOOdrY_M6iAFD6Qs1ufWFvnK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64" y="4288401"/>
            <a:ext cx="1422083" cy="11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89" y="4061293"/>
            <a:ext cx="1418656" cy="137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11919" y="548680"/>
            <a:ext cx="4572000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sz="1700" b="1" dirty="0" smtClean="0"/>
              <a:t>Zdroj použitých obrázků:</a:t>
            </a:r>
          </a:p>
          <a:p>
            <a:r>
              <a:rPr lang="cs-CZ" sz="1300" dirty="0" smtClean="0"/>
              <a:t>Prvouka </a:t>
            </a:r>
            <a:r>
              <a:rPr lang="cs-CZ" sz="1300" dirty="0"/>
              <a:t>pro 3.ročník. Alter 1998 </a:t>
            </a:r>
            <a:endParaRPr lang="cs-CZ" sz="1300" dirty="0" smtClean="0"/>
          </a:p>
          <a:p>
            <a:r>
              <a:rPr lang="cs-CZ" sz="1300" dirty="0" smtClean="0"/>
              <a:t>ireceptar.cz</a:t>
            </a:r>
            <a:endParaRPr lang="cs-CZ" sz="1300" dirty="0"/>
          </a:p>
          <a:p>
            <a:r>
              <a:rPr lang="cs-CZ" sz="1300" dirty="0"/>
              <a:t>guh.cz</a:t>
            </a:r>
          </a:p>
          <a:p>
            <a:r>
              <a:rPr lang="cs-CZ" sz="1300" dirty="0"/>
              <a:t>nabla.cz</a:t>
            </a:r>
          </a:p>
          <a:p>
            <a:r>
              <a:rPr lang="cs-CZ" sz="1300" dirty="0"/>
              <a:t>biolib.cz</a:t>
            </a:r>
          </a:p>
          <a:p>
            <a:r>
              <a:rPr lang="cs-CZ" sz="1300" dirty="0"/>
              <a:t>fotoaparat.cz</a:t>
            </a:r>
          </a:p>
          <a:p>
            <a:r>
              <a:rPr lang="cs-CZ" sz="1300" dirty="0"/>
              <a:t>mocrshp.websnadno.cz</a:t>
            </a:r>
          </a:p>
          <a:p>
            <a:r>
              <a:rPr lang="cs-CZ" sz="1300" dirty="0"/>
              <a:t>naturfoto.cz</a:t>
            </a:r>
          </a:p>
          <a:p>
            <a:r>
              <a:rPr lang="cs-CZ" sz="1300" dirty="0"/>
              <a:t>hobby.idnes.cz</a:t>
            </a:r>
          </a:p>
          <a:p>
            <a:r>
              <a:rPr lang="cs-CZ" sz="1300" dirty="0"/>
              <a:t>naturepicture.cz</a:t>
            </a:r>
          </a:p>
          <a:p>
            <a:r>
              <a:rPr lang="cs-CZ" sz="1300" dirty="0"/>
              <a:t>naturephoto.cz</a:t>
            </a:r>
          </a:p>
          <a:p>
            <a:r>
              <a:rPr lang="cs-CZ" sz="1300" dirty="0"/>
              <a:t>publicdomainpictures.net</a:t>
            </a:r>
          </a:p>
          <a:p>
            <a:r>
              <a:rPr lang="cs-CZ" sz="1300" dirty="0"/>
              <a:t>fs.gimiweb.net</a:t>
            </a:r>
          </a:p>
          <a:p>
            <a:r>
              <a:rPr lang="cs-CZ" sz="1300" dirty="0"/>
              <a:t>cs.wikipedia.org</a:t>
            </a:r>
          </a:p>
          <a:p>
            <a:r>
              <a:rPr lang="cs-CZ" sz="1300" dirty="0"/>
              <a:t>frohlich.eu</a:t>
            </a:r>
          </a:p>
          <a:p>
            <a:r>
              <a:rPr lang="cs-CZ" sz="1300" dirty="0"/>
              <a:t>e-planeta.cz</a:t>
            </a:r>
          </a:p>
          <a:p>
            <a:r>
              <a:rPr lang="cs-CZ" sz="1300" dirty="0"/>
              <a:t>lovectipsi.blog.cz</a:t>
            </a:r>
          </a:p>
          <a:p>
            <a:r>
              <a:rPr lang="cs-CZ" sz="1300" dirty="0"/>
              <a:t>mysliveckyjan.blog.cz</a:t>
            </a:r>
          </a:p>
          <a:p>
            <a:r>
              <a:rPr lang="cs-CZ" sz="1300" dirty="0"/>
              <a:t>ezoo.cz</a:t>
            </a:r>
          </a:p>
          <a:p>
            <a:r>
              <a:rPr lang="cs-CZ" sz="1300" dirty="0"/>
              <a:t>ucivo.webnode.cz</a:t>
            </a:r>
          </a:p>
          <a:p>
            <a:r>
              <a:rPr lang="cs-CZ" sz="1300" dirty="0" smtClean="0"/>
              <a:t>blogplnyzvirat.blog.cz</a:t>
            </a:r>
          </a:p>
          <a:p>
            <a:r>
              <a:rPr lang="cs-CZ" sz="1300" dirty="0"/>
              <a:t>Fototichy.cz</a:t>
            </a:r>
          </a:p>
          <a:p>
            <a:r>
              <a:rPr lang="cs-CZ" sz="1300" dirty="0"/>
              <a:t>Jiří Bohdal</a:t>
            </a:r>
          </a:p>
          <a:p>
            <a:r>
              <a:rPr lang="cs-CZ" sz="1300" dirty="0"/>
              <a:t>oci-sveta.blog.cz</a:t>
            </a:r>
          </a:p>
          <a:p>
            <a:r>
              <a:rPr lang="cs-CZ" sz="1300" dirty="0"/>
              <a:t>jupiter-bab.webovastranka.cz</a:t>
            </a:r>
          </a:p>
          <a:p>
            <a:r>
              <a:rPr lang="cs-CZ" sz="1300" dirty="0"/>
              <a:t>digitalni-fotografie.blog.cz</a:t>
            </a:r>
          </a:p>
          <a:p>
            <a:r>
              <a:rPr lang="cs-CZ" sz="1300" dirty="0" smtClean="0"/>
              <a:t>willka77.blog.cz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73495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785"/>
            <a:ext cx="8424862" cy="11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55575" y="1525324"/>
            <a:ext cx="3852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kern="0" dirty="0">
                <a:solidFill>
                  <a:sysClr val="windowText" lastClr="000000"/>
                </a:solidFill>
              </a:rPr>
              <a:t>Identifikátor materiálu: </a:t>
            </a:r>
            <a:r>
              <a:rPr lang="cs-CZ" kern="0" dirty="0" smtClean="0">
                <a:solidFill>
                  <a:sysClr val="windowText" lastClr="000000"/>
                </a:solidFill>
              </a:rPr>
              <a:t>ICT2-2/50</a:t>
            </a:r>
            <a:endParaRPr lang="cs-CZ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72122"/>
              </p:ext>
            </p:extLst>
          </p:nvPr>
        </p:nvGraphicFramePr>
        <p:xfrm>
          <a:off x="755576" y="2129338"/>
          <a:ext cx="7704856" cy="3891951"/>
        </p:xfrm>
        <a:graphic>
          <a:graphicData uri="http://schemas.openxmlformats.org/drawingml/2006/table">
            <a:tbl>
              <a:tblPr firstRow="1" firstCol="1" bandRow="1"/>
              <a:tblGrid>
                <a:gridCol w="3852428"/>
                <a:gridCol w="3852428"/>
              </a:tblGrid>
              <a:tr h="7416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Anotace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r>
                        <a:rPr lang="cs-CZ" sz="7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 smtClean="0">
                          <a:effectLst/>
                        </a:rPr>
                        <a:t> Žák se seznamuje se znaky savců</a:t>
                      </a:r>
                      <a:endParaRPr lang="cs-CZ" sz="600" dirty="0">
                        <a:effectLst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</a:tr>
              <a:tr h="386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Autor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700" dirty="0" smtClean="0">
                          <a:effectLst/>
                        </a:rPr>
                        <a:t>Mgr. Lenka Macháčková</a:t>
                      </a:r>
                      <a:endParaRPr lang="cs-CZ" sz="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40000"/>
                      </a:srgbClr>
                    </a:solidFill>
                  </a:tcPr>
                </a:tc>
              </a:tr>
              <a:tr h="3695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Jazyk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r>
                        <a:rPr lang="cs-CZ" sz="700" dirty="0" smtClean="0">
                          <a:effectLst/>
                        </a:rPr>
                        <a:t> Čeština </a:t>
                      </a: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20000"/>
                      </a:srgbClr>
                    </a:solidFill>
                  </a:tcPr>
                </a:tc>
              </a:tr>
              <a:tr h="510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Očekávaný výstup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r>
                        <a:rPr lang="cs-CZ" sz="700" dirty="0" smtClean="0">
                          <a:effectLst/>
                        </a:rPr>
                        <a:t>Roztřídí některé přírodniny podle nápadných určujících znaků. Popíše znaky a projevy života savců.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40000"/>
                      </a:srgbClr>
                    </a:solidFill>
                  </a:tcPr>
                </a:tc>
              </a:tr>
              <a:tr h="3152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Speciální vzdělávací potřeby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 smtClean="0">
                          <a:effectLst/>
                        </a:rPr>
                        <a:t> žádné</a:t>
                      </a:r>
                      <a:endParaRPr lang="cs-CZ" sz="600" dirty="0">
                        <a:effectLst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20000"/>
                      </a:srgbClr>
                    </a:solidFill>
                  </a:tcPr>
                </a:tc>
              </a:tr>
              <a:tr h="285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Klíčová slova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živočichové, savci</a:t>
                      </a:r>
                      <a:endParaRPr lang="cs-CZ" sz="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40000"/>
                      </a:srgbClr>
                    </a:solidFill>
                  </a:tcPr>
                </a:tc>
              </a:tr>
              <a:tr h="144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Druh učebního materiálu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 smtClean="0">
                          <a:effectLst/>
                        </a:rPr>
                        <a:t>Prezentace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20000"/>
                      </a:srgbClr>
                    </a:solidFill>
                  </a:tcPr>
                </a:tc>
              </a:tr>
              <a:tr h="325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Druh interaktivity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r>
                        <a:rPr lang="cs-CZ" sz="700" dirty="0" smtClean="0">
                          <a:effectLst/>
                        </a:rPr>
                        <a:t>Výklad</a:t>
                      </a:r>
                      <a:r>
                        <a:rPr lang="cs-CZ" sz="700" smtClean="0">
                          <a:effectLst/>
                        </a:rPr>
                        <a:t>, aktivita</a:t>
                      </a:r>
                      <a:endParaRPr lang="cs-CZ" sz="600" dirty="0">
                        <a:effectLst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40000"/>
                      </a:srgbClr>
                    </a:solidFill>
                  </a:tcPr>
                </a:tc>
              </a:tr>
              <a:tr h="2250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Cílová skupina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r>
                        <a:rPr lang="cs-CZ" sz="700" dirty="0" smtClean="0">
                          <a:effectLst/>
                        </a:rPr>
                        <a:t>Žák</a:t>
                      </a:r>
                      <a:endParaRPr lang="cs-CZ" sz="600" dirty="0">
                        <a:effectLst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20000"/>
                      </a:srgbClr>
                    </a:solidFill>
                  </a:tcPr>
                </a:tc>
              </a:tr>
              <a:tr h="144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Stupeň a typ vzdělávání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základní vzdělávání – </a:t>
                      </a:r>
                      <a:r>
                        <a:rPr lang="cs-CZ" sz="700" dirty="0" smtClean="0">
                          <a:effectLst/>
                        </a:rPr>
                        <a:t>první stupeň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40000"/>
                      </a:srgbClr>
                    </a:solidFill>
                  </a:tcPr>
                </a:tc>
              </a:tr>
              <a:tr h="144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Typická věková skupina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 smtClean="0">
                          <a:effectLst/>
                        </a:rPr>
                        <a:t>8 – 9 let </a:t>
                      </a:r>
                      <a:r>
                        <a:rPr lang="cs-CZ" sz="700" dirty="0">
                          <a:effectLst/>
                        </a:rPr>
                        <a:t>/ </a:t>
                      </a:r>
                      <a:r>
                        <a:rPr lang="cs-CZ" sz="700" dirty="0" smtClean="0">
                          <a:effectLst/>
                        </a:rPr>
                        <a:t>3. </a:t>
                      </a:r>
                      <a:r>
                        <a:rPr lang="cs-CZ" sz="700" dirty="0">
                          <a:effectLst/>
                        </a:rPr>
                        <a:t>ročník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20000"/>
                      </a:srgbClr>
                    </a:solidFill>
                  </a:tcPr>
                </a:tc>
              </a:tr>
              <a:tr h="2987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Celková velikost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r>
                        <a:rPr lang="cs-CZ" sz="700" dirty="0" smtClean="0">
                          <a:effectLst/>
                        </a:rPr>
                        <a:t>822 kB </a:t>
                      </a:r>
                      <a:r>
                        <a:rPr lang="cs-CZ" sz="700" dirty="0">
                          <a:effectLst/>
                        </a:rPr>
                        <a:t>– </a:t>
                      </a:r>
                      <a:r>
                        <a:rPr lang="cs-CZ" sz="700" dirty="0" smtClean="0">
                          <a:effectLst/>
                        </a:rPr>
                        <a:t>PowerPoint</a:t>
                      </a:r>
                      <a:endParaRPr lang="cs-CZ" sz="600" dirty="0">
                        <a:effectLst/>
                      </a:endParaRPr>
                    </a:p>
                  </a:txBody>
                  <a:tcPr marL="5578" marR="5578" marT="5578" marB="557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00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03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569</TotalTime>
  <Words>241</Words>
  <Application>Microsoft Office PowerPoint</Application>
  <PresentationFormat>Předvádění na obrazovce (4:3)</PresentationFormat>
  <Paragraphs>109</Paragraphs>
  <Slides>8</Slides>
  <Notes>0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SAVCI</vt:lpstr>
      <vt:lpstr>SAVCI</vt:lpstr>
      <vt:lpstr>ČÁSTI TĚLA</vt:lpstr>
      <vt:lpstr>VNITŘNÍ ORGÁNY</vt:lpstr>
      <vt:lpstr>POTRAVA</vt:lpstr>
      <vt:lpstr>POHYB SAVCŮ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lenovo03</dc:creator>
  <cp:lastModifiedBy>lenovo03</cp:lastModifiedBy>
  <cp:revision>78</cp:revision>
  <dcterms:created xsi:type="dcterms:W3CDTF">2012-03-05T16:16:17Z</dcterms:created>
  <dcterms:modified xsi:type="dcterms:W3CDTF">2012-03-20T19:17:35Z</dcterms:modified>
</cp:coreProperties>
</file>